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1" r:id="rId11"/>
    <p:sldId id="262" r:id="rId12"/>
    <p:sldId id="263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79" autoAdjust="0"/>
    <p:restoredTop sz="77536"/>
  </p:normalViewPr>
  <p:slideViewPr>
    <p:cSldViewPr snapToGrid="0">
      <p:cViewPr varScale="1">
        <p:scale>
          <a:sx n="107" d="100"/>
          <a:sy n="107" d="100"/>
        </p:scale>
        <p:origin x="14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7186D-2BB4-7843-AEDB-8DFEF22A82B2}" type="datetimeFigureOut">
              <a:rPr lang="de-DE" smtClean="0"/>
              <a:t>22.06.15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F2BFD-CEBA-B842-991E-06A13AB8B9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463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Heute analysieren wir vermehrt große Datenmengen.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(Beispiel </a:t>
            </a:r>
            <a:r>
              <a:rPr lang="de-DE" dirty="0" err="1" smtClean="0"/>
              <a:t>Candycrush</a:t>
            </a:r>
            <a:r>
              <a:rPr lang="de-DE" dirty="0" smtClean="0"/>
              <a:t>-Spielanalyse)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Wenn die Datenmenge die Kapazität</a:t>
            </a:r>
            <a:r>
              <a:rPr lang="de-DE" baseline="0" dirty="0" smtClean="0"/>
              <a:t> eines Rechners übersteigt, verteilen wir diese auf mehrere Rechner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F2BFD-CEBA-B842-991E-06A13AB8B94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318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F2BFD-CEBA-B842-991E-06A13AB8B94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35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F2BFD-CEBA-B842-991E-06A13AB8B94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635750"/>
            <a:ext cx="7772400" cy="1470025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391525"/>
            <a:ext cx="6400800" cy="9001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0" y="6534024"/>
            <a:ext cx="9144000" cy="3240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85800" y="6534000"/>
            <a:ext cx="1080000" cy="324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1E2158-3E0E-4950-A8B5-4695F84221D3}" type="datetime4">
              <a:rPr lang="de-DE" smtClean="0"/>
              <a:pPr/>
              <a:t>22. Juni 2015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744000" y="6534024"/>
            <a:ext cx="1512000" cy="324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916400" y="6534000"/>
            <a:ext cx="540000" cy="324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70DDF6-8826-F446-8C25-4C50190BBEE2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00" y="4577397"/>
            <a:ext cx="5580000" cy="1028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6715172" cy="849600"/>
          </a:xfrm>
        </p:spPr>
        <p:txBody>
          <a:bodyPr>
            <a:normAutofit/>
          </a:bodyPr>
          <a:lstStyle>
            <a:lvl1pPr>
              <a:defRPr sz="2800" spc="0"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537200"/>
            <a:ext cx="8229600" cy="4820400"/>
          </a:xfrm>
        </p:spPr>
        <p:txBody>
          <a:bodyPr/>
          <a:lstStyle>
            <a:lvl1pPr>
              <a:buClr>
                <a:srgbClr val="00288E"/>
              </a:buClr>
              <a:buFont typeface="Wingdings" pitchFamily="2" charset="2"/>
              <a:buChar char="§"/>
              <a:defRPr>
                <a:latin typeface="+mn-lt"/>
              </a:defRPr>
            </a:lvl1pPr>
            <a:lvl2pPr>
              <a:buClr>
                <a:srgbClr val="00288E"/>
              </a:buClr>
              <a:buFont typeface="Arial" pitchFamily="34" charset="0"/>
              <a:buChar char="›"/>
              <a:defRPr>
                <a:latin typeface="+mn-lt"/>
              </a:defRPr>
            </a:lvl2pPr>
            <a:lvl3pPr>
              <a:buClr>
                <a:srgbClr val="00288E"/>
              </a:buClr>
              <a:buFont typeface="Calibri" pitchFamily="34" charset="0"/>
              <a:buChar char="»"/>
              <a:defRPr>
                <a:latin typeface="+mn-lt"/>
              </a:defRPr>
            </a:lvl3pPr>
            <a:lvl4pPr>
              <a:buClr>
                <a:srgbClr val="00288E"/>
              </a:buClr>
              <a:defRPr>
                <a:latin typeface="+mn-lt"/>
              </a:defRPr>
            </a:lvl4pPr>
            <a:lvl5pPr>
              <a:buClr>
                <a:srgbClr val="00288E"/>
              </a:buClr>
              <a:buFont typeface="Arial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22. Juni 2015</a:t>
            </a:fld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136000" y="6420518"/>
            <a:ext cx="54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744000" y="6420518"/>
            <a:ext cx="1512000" cy="230400"/>
          </a:xfrm>
          <a:solidFill>
            <a:schemeClr val="bg1"/>
          </a:solidFill>
        </p:spPr>
        <p:txBody>
          <a:bodyPr/>
          <a:lstStyle>
            <a:lvl1pPr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6921500" y="6616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537200"/>
            <a:ext cx="4038600" cy="482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537200"/>
            <a:ext cx="4038600" cy="482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2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22.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7200"/>
            <a:ext cx="4040188" cy="72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257200"/>
            <a:ext cx="4040188" cy="41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7200"/>
            <a:ext cx="4041775" cy="7200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Wingdings" pitchFamily="2" charset="2"/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257200"/>
            <a:ext cx="4041775" cy="41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4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22.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37200"/>
            <a:ext cx="3008313" cy="1162050"/>
          </a:xfrm>
        </p:spPr>
        <p:txBody>
          <a:bodyPr anchor="t" anchorCtr="0">
            <a:noAutofit/>
          </a:bodyPr>
          <a:lstStyle>
            <a:lvl1pPr algn="l"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537200"/>
            <a:ext cx="5111750" cy="482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2699999"/>
            <a:ext cx="3008313" cy="3646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Rechteck 7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2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22.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5372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715016"/>
            <a:ext cx="5486400" cy="642942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Rechteck 7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22.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18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Rechteck 6"/>
          <p:cNvSpPr/>
          <p:nvPr/>
        </p:nvSpPr>
        <p:spPr>
          <a:xfrm>
            <a:off x="324000" y="1173600"/>
            <a:ext cx="8496000" cy="53604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0DDF6-8826-F446-8C25-4C50190BBEE2}" type="slidenum">
              <a:rPr lang="en-US" smtClean="0"/>
              <a:t>‹Nr.›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00" y="1016782"/>
            <a:ext cx="1944000" cy="358418"/>
          </a:xfrm>
          <a:prstGeom prst="rect">
            <a:avLst/>
          </a:prstGeom>
        </p:spPr>
      </p:pic>
      <p:sp>
        <p:nvSpPr>
          <p:cNvPr id="11" name="Datumsplatzhalter 3"/>
          <p:cNvSpPr>
            <a:spLocks noGrp="1"/>
          </p:cNvSpPr>
          <p:nvPr>
            <p:ph type="dt" sz="half" idx="10"/>
          </p:nvPr>
        </p:nvSpPr>
        <p:spPr>
          <a:xfrm>
            <a:off x="464522" y="6422188"/>
            <a:ext cx="1080000" cy="230400"/>
          </a:xfrm>
          <a:solidFill>
            <a:schemeClr val="bg1"/>
          </a:solidFill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714BA40-0FAF-4AFB-8175-07BBCAEF9E79}" type="datetime4">
              <a:rPr lang="de-DE" smtClean="0"/>
              <a:pPr/>
              <a:t>22. Juni 2015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7199"/>
            <a:ext cx="8229600" cy="482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744000" y="6422400"/>
            <a:ext cx="1512000" cy="230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0"/>
            <a:ext cx="6715172" cy="84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64400" y="6422400"/>
            <a:ext cx="1080000" cy="230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3B873CF2-33BA-4AFA-B4D3-532D86E64DD4}" type="datetime4">
              <a:rPr lang="de-DE" smtClean="0"/>
              <a:pPr/>
              <a:t>22. Juni 2015</a:t>
            </a:fld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46800" y="6422400"/>
            <a:ext cx="540000" cy="230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470DDF6-8826-F446-8C25-4C50190BBEE2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 descr="C:\Users\cfrenzel\Dropbox\Sekr-PvS\corporate_design_uni\01_Logo\Logo_Basis_A\png\Uni_Aug_Logo_Basis_neg_A.png"/>
          <p:cNvPicPr>
            <a:picLocks noChangeAspect="1" noChangeArrowheads="1"/>
          </p:cNvPicPr>
          <p:nvPr userDrawn="1"/>
        </p:nvPicPr>
        <p:blipFill>
          <a:blip r:embed="rId9"/>
          <a:srcRect l="4255" t="5315" r="35904" b="8919"/>
          <a:stretch>
            <a:fillRect/>
          </a:stretch>
        </p:blipFill>
        <p:spPr bwMode="auto">
          <a:xfrm>
            <a:off x="8076582" y="35100"/>
            <a:ext cx="710601" cy="720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288E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00288E"/>
        </a:buClr>
        <a:buFont typeface="Arial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288E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288E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288E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8580"/>
            <a:ext cx="7772400" cy="1470025"/>
          </a:xfrm>
        </p:spPr>
        <p:txBody>
          <a:bodyPr/>
          <a:lstStyle/>
          <a:p>
            <a:r>
              <a:rPr lang="de-DE" dirty="0" smtClean="0"/>
              <a:t>Apache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Martin </a:t>
            </a:r>
            <a:r>
              <a:rPr lang="de-DE" dirty="0" err="1" smtClean="0"/>
              <a:t>Schrimpf</a:t>
            </a:r>
            <a:endParaRPr lang="de-DE" dirty="0" smtClean="0"/>
          </a:p>
          <a:p>
            <a:r>
              <a:rPr lang="de-DE" dirty="0" smtClean="0"/>
              <a:t>Maximilian Osenberg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032" y="2145792"/>
            <a:ext cx="2076915" cy="110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1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 Spark - Architektur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319" y="1416383"/>
            <a:ext cx="7162982" cy="48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Hadoop</a:t>
            </a:r>
            <a:r>
              <a:rPr lang="de-DE" dirty="0" smtClean="0"/>
              <a:t> Distributed File System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30" t="47235" r="1621"/>
          <a:stretch/>
        </p:blipFill>
        <p:spPr>
          <a:xfrm>
            <a:off x="457200" y="3971463"/>
            <a:ext cx="6593305" cy="2543926"/>
          </a:xfrm>
          <a:prstGeom prst="rect">
            <a:avLst/>
          </a:prstGeom>
        </p:spPr>
      </p:pic>
      <p:sp>
        <p:nvSpPr>
          <p:cNvPr id="5" name="Inhaltsplatzhalter 2"/>
          <p:cNvSpPr txBox="1">
            <a:spLocks/>
          </p:cNvSpPr>
          <p:nvPr/>
        </p:nvSpPr>
        <p:spPr>
          <a:xfrm>
            <a:off x="457200" y="1320632"/>
            <a:ext cx="8229600" cy="482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Spark Basiert auf HDFS (</a:t>
            </a:r>
            <a:r>
              <a:rPr lang="de-DE" dirty="0" err="1" smtClean="0"/>
              <a:t>Hadoop</a:t>
            </a:r>
            <a:r>
              <a:rPr lang="de-DE" dirty="0" smtClean="0"/>
              <a:t> Distributed File System)</a:t>
            </a:r>
          </a:p>
          <a:p>
            <a:pPr lvl="1"/>
            <a:r>
              <a:rPr lang="de-DE" dirty="0" smtClean="0"/>
              <a:t>Verteiltes Speichern großer Datenmengen (Terabyte </a:t>
            </a:r>
            <a:r>
              <a:rPr lang="de-DE" dirty="0" err="1" smtClean="0"/>
              <a:t>files</a:t>
            </a:r>
            <a:r>
              <a:rPr lang="de-DE" dirty="0" smtClean="0"/>
              <a:t>)</a:t>
            </a:r>
          </a:p>
          <a:p>
            <a:pPr lvl="1"/>
            <a:r>
              <a:rPr lang="de-DE" dirty="0"/>
              <a:t>Aufgeteilt in RDDs (</a:t>
            </a:r>
            <a:r>
              <a:rPr lang="de-DE" dirty="0" err="1"/>
              <a:t>Resilient</a:t>
            </a:r>
            <a:r>
              <a:rPr lang="de-DE" dirty="0"/>
              <a:t> Distributed Dataset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Zuverlässigkeit durch Redundanz</a:t>
            </a:r>
          </a:p>
          <a:p>
            <a:pPr lvl="1"/>
            <a:r>
              <a:rPr lang="de-DE" dirty="0" smtClean="0"/>
              <a:t>Hier: Replication </a:t>
            </a:r>
            <a:r>
              <a:rPr lang="de-DE" dirty="0" err="1" smtClean="0"/>
              <a:t>Factor</a:t>
            </a:r>
            <a:r>
              <a:rPr lang="de-DE" dirty="0" smtClean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Resilient</a:t>
            </a:r>
            <a:r>
              <a:rPr lang="de-DE" dirty="0" smtClean="0"/>
              <a:t> Distributed Datasets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RDDs sind Read-</a:t>
            </a:r>
            <a:r>
              <a:rPr lang="de-DE" dirty="0" err="1" smtClean="0"/>
              <a:t>Only</a:t>
            </a:r>
            <a:r>
              <a:rPr lang="de-DE" dirty="0" smtClean="0"/>
              <a:t>!</a:t>
            </a:r>
          </a:p>
          <a:p>
            <a:r>
              <a:rPr lang="de-DE" dirty="0" smtClean="0"/>
              <a:t>Initial erzeugt durch</a:t>
            </a:r>
          </a:p>
          <a:p>
            <a:pPr lvl="1"/>
            <a:r>
              <a:rPr lang="de-DE" dirty="0" smtClean="0"/>
              <a:t>Mapping einer „normalen“ Datei</a:t>
            </a:r>
          </a:p>
          <a:p>
            <a:pPr lvl="1"/>
            <a:r>
              <a:rPr lang="de-DE" dirty="0" smtClean="0"/>
              <a:t>Parallelisieren eines existierenden RDD</a:t>
            </a:r>
          </a:p>
          <a:p>
            <a:r>
              <a:rPr lang="de-DE" dirty="0" smtClean="0"/>
              <a:t>Unterstützen zwei Arten von Operationen</a:t>
            </a:r>
          </a:p>
          <a:p>
            <a:pPr lvl="1"/>
            <a:r>
              <a:rPr lang="de-DE" b="1" dirty="0" smtClean="0"/>
              <a:t>Action</a:t>
            </a:r>
            <a:r>
              <a:rPr lang="de-DE" dirty="0" smtClean="0"/>
              <a:t>: Berechnet Wert aus Daten eines RDD</a:t>
            </a:r>
          </a:p>
          <a:p>
            <a:pPr lvl="1"/>
            <a:r>
              <a:rPr lang="de-DE" b="1" dirty="0" smtClean="0"/>
              <a:t>Transformation</a:t>
            </a:r>
            <a:r>
              <a:rPr lang="de-DE" dirty="0" smtClean="0"/>
              <a:t>: Erzeugt neuen RDD aus einem bestehenden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</a:p>
          <a:p>
            <a:r>
              <a:rPr lang="de-DE" dirty="0" smtClean="0"/>
              <a:t>Das </a:t>
            </a:r>
            <a:r>
              <a:rPr lang="de-DE" dirty="0" err="1" smtClean="0"/>
              <a:t>Map-Reduce</a:t>
            </a:r>
            <a:r>
              <a:rPr lang="de-DE" dirty="0" smtClean="0"/>
              <a:t> Konzept</a:t>
            </a:r>
          </a:p>
          <a:p>
            <a:r>
              <a:rPr lang="de-DE" dirty="0" smtClean="0"/>
              <a:t>Apache Spark</a:t>
            </a:r>
          </a:p>
          <a:p>
            <a:pPr lvl="1"/>
            <a:r>
              <a:rPr lang="de-DE" dirty="0" smtClean="0"/>
              <a:t>Systemarchitektur</a:t>
            </a:r>
          </a:p>
          <a:p>
            <a:pPr lvl="1"/>
            <a:r>
              <a:rPr lang="de-DE" dirty="0" smtClean="0"/>
              <a:t>RDDs und HDFS</a:t>
            </a:r>
          </a:p>
          <a:p>
            <a:r>
              <a:rPr lang="de-DE" dirty="0" smtClean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6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Analysen großer Datenmengen</a:t>
            </a:r>
          </a:p>
          <a:p>
            <a:pPr lvl="1"/>
            <a:r>
              <a:rPr lang="de-DE" dirty="0"/>
              <a:t>z</a:t>
            </a:r>
            <a:r>
              <a:rPr lang="de-DE" dirty="0" smtClean="0"/>
              <a:t>.B. Auswertung von Texten</a:t>
            </a:r>
          </a:p>
          <a:p>
            <a:r>
              <a:rPr lang="de-DE" dirty="0" smtClean="0"/>
              <a:t>Verteilung auf mehrere physikalische Rechner notwendig</a:t>
            </a:r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l="4030" r="12002"/>
          <a:stretch/>
        </p:blipFill>
        <p:spPr>
          <a:xfrm>
            <a:off x="-59634" y="0"/>
            <a:ext cx="9213574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-59634" y="5426765"/>
            <a:ext cx="6666184" cy="369332"/>
          </a:xfrm>
          <a:prstGeom prst="rect">
            <a:avLst/>
          </a:prstGeom>
          <a:solidFill>
            <a:srgbClr val="000000">
              <a:alpha val="34902"/>
            </a:srgb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Datenmengen, die wir heute Analysieren sind größer als jemals zuvor.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0" y="6172934"/>
            <a:ext cx="5084956" cy="369332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Lösung: Aufgaben zerteilen und </a:t>
            </a:r>
            <a:r>
              <a:rPr lang="de-DE" smtClean="0">
                <a:solidFill>
                  <a:schemeClr val="bg1"/>
                </a:solidFill>
              </a:rPr>
              <a:t>parallel verarbeiten.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82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Grundlegendes Konzept: </a:t>
            </a:r>
            <a:r>
              <a:rPr lang="de-DE" dirty="0" err="1" smtClean="0"/>
              <a:t>Map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57200" y="2981093"/>
            <a:ext cx="475785" cy="4163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>
                <a:solidFill>
                  <a:sysClr val="windowText" lastClr="000000"/>
                </a:solidFill>
              </a:rPr>
              <a:t>D</a:t>
            </a:r>
            <a:endParaRPr lang="de-DE">
              <a:solidFill>
                <a:sysClr val="windowText" lastClr="00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57200" y="3485683"/>
            <a:ext cx="475785" cy="4163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6" name="Rechteck 5"/>
          <p:cNvSpPr/>
          <p:nvPr/>
        </p:nvSpPr>
        <p:spPr>
          <a:xfrm>
            <a:off x="457200" y="3990273"/>
            <a:ext cx="475785" cy="4163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T</a:t>
            </a:r>
          </a:p>
        </p:txBody>
      </p:sp>
      <p:sp>
        <p:nvSpPr>
          <p:cNvPr id="7" name="Rechteck 6"/>
          <p:cNvSpPr/>
          <p:nvPr/>
        </p:nvSpPr>
        <p:spPr>
          <a:xfrm>
            <a:off x="457200" y="4494863"/>
            <a:ext cx="475785" cy="4163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ysClr val="windowText" lastClr="000000"/>
                </a:solidFill>
              </a:rPr>
              <a:t>A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918008" y="2981093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Map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918007" y="3485682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Map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918007" y="3990273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Map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918006" y="4494863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Map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cxnSp>
        <p:nvCxnSpPr>
          <p:cNvPr id="13" name="Gerade Verbindung 12"/>
          <p:cNvCxnSpPr>
            <a:stCxn id="4" idx="3"/>
            <a:endCxn id="8" idx="1"/>
          </p:cNvCxnSpPr>
          <p:nvPr/>
        </p:nvCxnSpPr>
        <p:spPr>
          <a:xfrm>
            <a:off x="932985" y="3189250"/>
            <a:ext cx="985023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>
            <a:endCxn id="9" idx="1"/>
          </p:cNvCxnSpPr>
          <p:nvPr/>
        </p:nvCxnSpPr>
        <p:spPr>
          <a:xfrm>
            <a:off x="932983" y="3693837"/>
            <a:ext cx="985024" cy="2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>
            <a:endCxn id="10" idx="1"/>
          </p:cNvCxnSpPr>
          <p:nvPr/>
        </p:nvCxnSpPr>
        <p:spPr>
          <a:xfrm>
            <a:off x="932983" y="4198425"/>
            <a:ext cx="985024" cy="5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>
            <a:endCxn id="11" idx="1"/>
          </p:cNvCxnSpPr>
          <p:nvPr/>
        </p:nvCxnSpPr>
        <p:spPr>
          <a:xfrm flipV="1">
            <a:off x="932983" y="4703020"/>
            <a:ext cx="985023" cy="3697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814787" y="3189245"/>
            <a:ext cx="951571" cy="4163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ysClr val="windowText" lastClr="000000"/>
                </a:solidFill>
              </a:rPr>
              <a:t>X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3814787" y="3693834"/>
            <a:ext cx="951571" cy="4163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ysClr val="windowText" lastClr="000000"/>
                </a:solidFill>
              </a:rPr>
              <a:t>Y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3814786" y="4198425"/>
            <a:ext cx="951571" cy="4163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ysClr val="windowText" lastClr="000000"/>
                </a:solidFill>
              </a:rPr>
              <a:t>Z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Gerade Verbindung 24"/>
          <p:cNvCxnSpPr>
            <a:endCxn id="22" idx="1"/>
          </p:cNvCxnSpPr>
          <p:nvPr/>
        </p:nvCxnSpPr>
        <p:spPr>
          <a:xfrm flipV="1">
            <a:off x="2869577" y="3397402"/>
            <a:ext cx="945210" cy="131861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>
            <a:endCxn id="24" idx="1"/>
          </p:cNvCxnSpPr>
          <p:nvPr/>
        </p:nvCxnSpPr>
        <p:spPr>
          <a:xfrm flipV="1">
            <a:off x="2869575" y="4406582"/>
            <a:ext cx="945211" cy="305734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>
            <a:endCxn id="22" idx="1"/>
          </p:cNvCxnSpPr>
          <p:nvPr/>
        </p:nvCxnSpPr>
        <p:spPr>
          <a:xfrm flipV="1">
            <a:off x="2875688" y="3397402"/>
            <a:ext cx="939099" cy="808918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2869576" y="4206320"/>
            <a:ext cx="928484" cy="184464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>
            <a:endCxn id="23" idx="1"/>
          </p:cNvCxnSpPr>
          <p:nvPr/>
        </p:nvCxnSpPr>
        <p:spPr>
          <a:xfrm flipV="1">
            <a:off x="2869576" y="3901991"/>
            <a:ext cx="945211" cy="301533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>
            <a:endCxn id="23" idx="1"/>
          </p:cNvCxnSpPr>
          <p:nvPr/>
        </p:nvCxnSpPr>
        <p:spPr>
          <a:xfrm>
            <a:off x="2869578" y="3173445"/>
            <a:ext cx="945209" cy="72854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>
            <a:endCxn id="22" idx="1"/>
          </p:cNvCxnSpPr>
          <p:nvPr/>
        </p:nvCxnSpPr>
        <p:spPr>
          <a:xfrm flipV="1">
            <a:off x="2869576" y="3397402"/>
            <a:ext cx="945211" cy="292236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/>
          <p:cNvSpPr/>
          <p:nvPr/>
        </p:nvSpPr>
        <p:spPr>
          <a:xfrm>
            <a:off x="5408340" y="3189245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Reduce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5408339" y="3689638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Reduce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5408338" y="4198424"/>
            <a:ext cx="951571" cy="4163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ysClr val="windowText" lastClr="000000"/>
                </a:solidFill>
              </a:rPr>
              <a:t>Reduce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cxnSp>
        <p:nvCxnSpPr>
          <p:cNvPr id="45" name="Gerade Verbindung 44"/>
          <p:cNvCxnSpPr>
            <a:stCxn id="22" idx="3"/>
            <a:endCxn id="39" idx="1"/>
          </p:cNvCxnSpPr>
          <p:nvPr/>
        </p:nvCxnSpPr>
        <p:spPr>
          <a:xfrm>
            <a:off x="4766358" y="3397402"/>
            <a:ext cx="641982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>
          <a:xfrm>
            <a:off x="4766356" y="3897794"/>
            <a:ext cx="641982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/>
          <p:cNvCxnSpPr>
            <a:stCxn id="24" idx="3"/>
          </p:cNvCxnSpPr>
          <p:nvPr/>
        </p:nvCxnSpPr>
        <p:spPr>
          <a:xfrm flipV="1">
            <a:off x="4766357" y="4406580"/>
            <a:ext cx="641981" cy="2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/>
          <p:cNvSpPr/>
          <p:nvPr/>
        </p:nvSpPr>
        <p:spPr>
          <a:xfrm>
            <a:off x="7319986" y="3689637"/>
            <a:ext cx="1348229" cy="4163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ysClr val="windowText" lastClr="000000"/>
                </a:solidFill>
              </a:rPr>
              <a:t>Final </a:t>
            </a:r>
            <a:r>
              <a:rPr lang="de-DE" dirty="0" err="1" smtClean="0">
                <a:solidFill>
                  <a:sysClr val="windowText" lastClr="000000"/>
                </a:solidFill>
              </a:rPr>
              <a:t>result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cxnSp>
        <p:nvCxnSpPr>
          <p:cNvPr id="52" name="Gerade Verbindung 51"/>
          <p:cNvCxnSpPr>
            <a:endCxn id="51" idx="1"/>
          </p:cNvCxnSpPr>
          <p:nvPr/>
        </p:nvCxnSpPr>
        <p:spPr>
          <a:xfrm>
            <a:off x="6359909" y="3397402"/>
            <a:ext cx="960077" cy="500392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/>
          <p:cNvCxnSpPr>
            <a:stCxn id="43" idx="3"/>
            <a:endCxn id="51" idx="1"/>
          </p:cNvCxnSpPr>
          <p:nvPr/>
        </p:nvCxnSpPr>
        <p:spPr>
          <a:xfrm flipV="1">
            <a:off x="6359910" y="3897794"/>
            <a:ext cx="960076" cy="1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/>
          <p:cNvCxnSpPr>
            <a:stCxn id="44" idx="3"/>
            <a:endCxn id="51" idx="1"/>
          </p:cNvCxnSpPr>
          <p:nvPr/>
        </p:nvCxnSpPr>
        <p:spPr>
          <a:xfrm flipV="1">
            <a:off x="6359909" y="3897794"/>
            <a:ext cx="960077" cy="508787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Map-Reduce</a:t>
            </a:r>
            <a:r>
              <a:rPr lang="de-DE" dirty="0" smtClean="0"/>
              <a:t> Beispiel (1)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57200" y="3117081"/>
            <a:ext cx="81092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Fest gemauert in der Erden Steht die Form, aus Lehm gebrannt.</a:t>
            </a:r>
            <a:endParaRPr lang="de-DE" sz="1600" dirty="0" smtClean="0">
              <a:solidFill>
                <a:prstClr val="black"/>
              </a:solidFill>
              <a:latin typeface="Courier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Heute </a:t>
            </a:r>
            <a:r>
              <a:rPr lang="de-DE" sz="1600" dirty="0" err="1" smtClean="0">
                <a:solidFill>
                  <a:srgbClr val="1C1C1C"/>
                </a:solidFill>
                <a:latin typeface="Courier" charset="0"/>
              </a:rPr>
              <a:t>muß</a:t>
            </a: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 die Glocke werden, Frisch, Gesellen! seid zur Hand.</a:t>
            </a:r>
            <a:endParaRPr lang="de-DE" sz="1600" dirty="0" smtClean="0">
              <a:solidFill>
                <a:prstClr val="black"/>
              </a:solidFill>
              <a:latin typeface="Courier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Von der Stirne heiß Rinnen </a:t>
            </a:r>
            <a:r>
              <a:rPr lang="de-DE" sz="1600" dirty="0" err="1" smtClean="0">
                <a:solidFill>
                  <a:srgbClr val="1C1C1C"/>
                </a:solidFill>
                <a:latin typeface="Courier" charset="0"/>
              </a:rPr>
              <a:t>muß</a:t>
            </a: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 der Schweiß, Soll das Werk den Meister loben, Doch der Segen kommt von oben.</a:t>
            </a:r>
            <a:endParaRPr lang="de-DE" sz="1600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609600" y="1653504"/>
            <a:ext cx="8229600" cy="983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Zähle Häufigkeit von Wörtern in einem Terrabytegroßen Text</a:t>
            </a:r>
          </a:p>
          <a:p>
            <a:r>
              <a:rPr lang="de-DE" smtClean="0"/>
              <a:t>Eingabe, jeder Satz eine eigener Datensatz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44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Map-Reduce</a:t>
            </a:r>
            <a:r>
              <a:rPr lang="de-DE" dirty="0" smtClean="0"/>
              <a:t> Beispiel (2) – </a:t>
            </a:r>
            <a:r>
              <a:rPr lang="de-DE" dirty="0" err="1" smtClean="0"/>
              <a:t>Map</a:t>
            </a:r>
            <a:r>
              <a:rPr lang="de-DE" dirty="0" smtClean="0"/>
              <a:t>-Phase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57200" y="1456723"/>
            <a:ext cx="81092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Fest gemauert in der Erden Steht die Form, aus Lehm gebrannt.</a:t>
            </a:r>
            <a:endParaRPr lang="de-DE" sz="1600" dirty="0" smtClean="0">
              <a:solidFill>
                <a:prstClr val="black"/>
              </a:solidFill>
              <a:latin typeface="Courier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Heute </a:t>
            </a:r>
            <a:r>
              <a:rPr lang="de-DE" sz="1600" dirty="0" err="1" smtClean="0">
                <a:solidFill>
                  <a:srgbClr val="1C1C1C"/>
                </a:solidFill>
                <a:latin typeface="Courier" charset="0"/>
              </a:rPr>
              <a:t>muß</a:t>
            </a: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 die Glocke werden, Frisch, Gesellen! seid zur Hand.</a:t>
            </a:r>
            <a:endParaRPr lang="de-DE" sz="1600" dirty="0" smtClean="0">
              <a:solidFill>
                <a:prstClr val="black"/>
              </a:solidFill>
              <a:latin typeface="Courier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Von der Stirne heiß Rinnen </a:t>
            </a:r>
            <a:r>
              <a:rPr lang="de-DE" sz="1600" dirty="0" err="1" smtClean="0">
                <a:solidFill>
                  <a:srgbClr val="1C1C1C"/>
                </a:solidFill>
                <a:latin typeface="Courier" charset="0"/>
              </a:rPr>
              <a:t>muß</a:t>
            </a:r>
            <a:r>
              <a:rPr lang="de-DE" sz="1600" dirty="0" smtClean="0">
                <a:solidFill>
                  <a:srgbClr val="1C1C1C"/>
                </a:solidFill>
                <a:latin typeface="Courier" charset="0"/>
              </a:rPr>
              <a:t> der Schweiß, Soll das Werk den Meister loben, Doch der Segen kommt von oben.</a:t>
            </a:r>
            <a:endParaRPr lang="de-DE" sz="1600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457200" y="2769575"/>
            <a:ext cx="8229600" cy="3522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Jeder </a:t>
            </a:r>
            <a:r>
              <a:rPr lang="de-DE" dirty="0" err="1" smtClean="0"/>
              <a:t>Map</a:t>
            </a:r>
            <a:r>
              <a:rPr lang="de-DE" dirty="0" smtClean="0"/>
              <a:t>-Prozess zählt die Worte in seinem Datensatz</a:t>
            </a:r>
          </a:p>
          <a:p>
            <a:pPr lvl="1"/>
            <a:r>
              <a:rPr lang="de-DE" dirty="0" smtClean="0"/>
              <a:t>Schlüssel (= Wort) bestimmt den Ziel RDD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782140"/>
              </p:ext>
            </p:extLst>
          </p:nvPr>
        </p:nvGraphicFramePr>
        <p:xfrm>
          <a:off x="914402" y="3761357"/>
          <a:ext cx="2165684" cy="2221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842"/>
                <a:gridCol w="1082842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Prozess 1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57741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Fest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427792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gemauert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72978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in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72979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der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5426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...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621968"/>
              </p:ext>
            </p:extLst>
          </p:nvPr>
        </p:nvGraphicFramePr>
        <p:xfrm>
          <a:off x="3189146" y="3761357"/>
          <a:ext cx="2165684" cy="2221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842"/>
                <a:gridCol w="1082842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Prozess 2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57741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Heute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427792"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muß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72978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die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72979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Glocke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5426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...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313043"/>
              </p:ext>
            </p:extLst>
          </p:nvPr>
        </p:nvGraphicFramePr>
        <p:xfrm>
          <a:off x="5463890" y="3761357"/>
          <a:ext cx="2165684" cy="2221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842"/>
                <a:gridCol w="1082842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Prozess 3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57741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2</a:t>
                      </a:r>
                      <a:endParaRPr lang="de-DE" sz="1600" dirty="0"/>
                    </a:p>
                  </a:txBody>
                  <a:tcPr/>
                </a:tc>
              </a:tr>
              <a:tr h="427792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der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3</a:t>
                      </a:r>
                      <a:endParaRPr lang="de-DE" sz="1600" dirty="0"/>
                    </a:p>
                  </a:txBody>
                  <a:tcPr/>
                </a:tc>
              </a:tr>
              <a:tr h="372978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Stirne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72979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heiß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1</a:t>
                      </a:r>
                      <a:endParaRPr lang="de-DE" sz="1600" dirty="0"/>
                    </a:p>
                  </a:txBody>
                  <a:tcPr/>
                </a:tc>
              </a:tr>
              <a:tr h="35426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...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99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Map-Reduce</a:t>
            </a:r>
            <a:r>
              <a:rPr lang="de-DE" dirty="0" smtClean="0"/>
              <a:t> Beispiel (3) – Shuffle-Phase</a:t>
            </a:r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457200" y="1433156"/>
            <a:ext cx="8229600" cy="559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Verteile die neu erzeugten RDDs (pro Wort) auf die Rechner.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910875"/>
              </p:ext>
            </p:extLst>
          </p:nvPr>
        </p:nvGraphicFramePr>
        <p:xfrm>
          <a:off x="1624267" y="1992709"/>
          <a:ext cx="1900984" cy="194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492"/>
                <a:gridCol w="950492"/>
              </a:tblGrid>
              <a:tr h="294301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Prozess 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14016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Fest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7550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gemauert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27391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in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27392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der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1096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...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743294"/>
              </p:ext>
            </p:extLst>
          </p:nvPr>
        </p:nvGraphicFramePr>
        <p:xfrm>
          <a:off x="5619527" y="1992709"/>
          <a:ext cx="1900208" cy="194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104"/>
                <a:gridCol w="950104"/>
              </a:tblGrid>
              <a:tr h="323844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Prozess 2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23844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Heute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30347"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muß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3844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die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3844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Glocke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3844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...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971924"/>
              </p:ext>
            </p:extLst>
          </p:nvPr>
        </p:nvGraphicFramePr>
        <p:xfrm>
          <a:off x="3622285" y="1996675"/>
          <a:ext cx="1900208" cy="1941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104"/>
                <a:gridCol w="950104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Prozess 3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12732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Von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2</a:t>
                      </a:r>
                      <a:endParaRPr lang="de-DE" sz="1400" dirty="0"/>
                    </a:p>
                  </a:txBody>
                  <a:tcPr/>
                </a:tc>
              </a:tr>
              <a:tr h="36861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der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3</a:t>
                      </a:r>
                      <a:endParaRPr lang="de-DE" sz="1400" dirty="0"/>
                    </a:p>
                  </a:txBody>
                  <a:tcPr/>
                </a:tc>
              </a:tr>
              <a:tr h="32138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Stirne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138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heiß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1273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...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838287"/>
              </p:ext>
            </p:extLst>
          </p:nvPr>
        </p:nvGraphicFramePr>
        <p:xfrm>
          <a:off x="1624267" y="4539393"/>
          <a:ext cx="1900984" cy="194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492"/>
                <a:gridCol w="950492"/>
              </a:tblGrid>
              <a:tr h="294301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err="1" smtClean="0"/>
                        <a:t>Node</a:t>
                      </a:r>
                      <a:r>
                        <a:rPr lang="de-DE" sz="1400" dirty="0" smtClean="0"/>
                        <a:t> 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14016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Fest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7550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gemauert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27391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in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27392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der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1096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...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el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037126"/>
              </p:ext>
            </p:extLst>
          </p:nvPr>
        </p:nvGraphicFramePr>
        <p:xfrm>
          <a:off x="5619527" y="4539393"/>
          <a:ext cx="1900208" cy="194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104"/>
                <a:gridCol w="950104"/>
              </a:tblGrid>
              <a:tr h="323844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err="1" smtClean="0"/>
                        <a:t>Node</a:t>
                      </a:r>
                      <a:r>
                        <a:rPr lang="de-DE" sz="1400" dirty="0" smtClean="0"/>
                        <a:t> 3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23844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Heute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30347"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muß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3844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die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3844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Glocke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3844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...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023182"/>
              </p:ext>
            </p:extLst>
          </p:nvPr>
        </p:nvGraphicFramePr>
        <p:xfrm>
          <a:off x="3622285" y="4543359"/>
          <a:ext cx="1900208" cy="1941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104"/>
                <a:gridCol w="950104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err="1" smtClean="0"/>
                        <a:t>Node</a:t>
                      </a:r>
                      <a:r>
                        <a:rPr lang="de-DE" sz="1400" dirty="0" smtClean="0"/>
                        <a:t> 2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12732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Von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2</a:t>
                      </a:r>
                      <a:endParaRPr lang="de-DE" sz="1400" dirty="0"/>
                    </a:p>
                  </a:txBody>
                  <a:tcPr/>
                </a:tc>
              </a:tr>
              <a:tr h="36861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der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3</a:t>
                      </a:r>
                      <a:endParaRPr lang="de-DE" sz="1400" dirty="0"/>
                    </a:p>
                  </a:txBody>
                  <a:tcPr/>
                </a:tc>
              </a:tr>
              <a:tr h="32138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Stirne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2138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heiß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</a:tr>
              <a:tr h="31273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...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Gerade Verbindung 15"/>
          <p:cNvCxnSpPr>
            <a:stCxn id="3" idx="2"/>
            <a:endCxn id="13" idx="0"/>
          </p:cNvCxnSpPr>
          <p:nvPr/>
        </p:nvCxnSpPr>
        <p:spPr>
          <a:xfrm>
            <a:off x="2574759" y="3942276"/>
            <a:ext cx="0" cy="597117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>
            <a:stCxn id="3" idx="2"/>
            <a:endCxn id="15" idx="0"/>
          </p:cNvCxnSpPr>
          <p:nvPr/>
        </p:nvCxnSpPr>
        <p:spPr>
          <a:xfrm>
            <a:off x="2574759" y="3942276"/>
            <a:ext cx="1997630" cy="601083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>
            <a:stCxn id="3" idx="2"/>
            <a:endCxn id="14" idx="0"/>
          </p:cNvCxnSpPr>
          <p:nvPr/>
        </p:nvCxnSpPr>
        <p:spPr>
          <a:xfrm>
            <a:off x="2574759" y="3942276"/>
            <a:ext cx="3994872" cy="597117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>
            <a:stCxn id="9" idx="2"/>
            <a:endCxn id="13" idx="0"/>
          </p:cNvCxnSpPr>
          <p:nvPr/>
        </p:nvCxnSpPr>
        <p:spPr>
          <a:xfrm flipH="1">
            <a:off x="2574759" y="3938309"/>
            <a:ext cx="1997630" cy="601084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>
            <a:stCxn id="9" idx="2"/>
            <a:endCxn id="15" idx="0"/>
          </p:cNvCxnSpPr>
          <p:nvPr/>
        </p:nvCxnSpPr>
        <p:spPr>
          <a:xfrm>
            <a:off x="4572389" y="3938309"/>
            <a:ext cx="0" cy="60505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>
            <a:stCxn id="9" idx="2"/>
            <a:endCxn id="14" idx="0"/>
          </p:cNvCxnSpPr>
          <p:nvPr/>
        </p:nvCxnSpPr>
        <p:spPr>
          <a:xfrm>
            <a:off x="4572389" y="3938309"/>
            <a:ext cx="1997242" cy="601084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>
            <a:stCxn id="8" idx="2"/>
            <a:endCxn id="13" idx="0"/>
          </p:cNvCxnSpPr>
          <p:nvPr/>
        </p:nvCxnSpPr>
        <p:spPr>
          <a:xfrm flipH="1">
            <a:off x="2574759" y="3942276"/>
            <a:ext cx="3994872" cy="597117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>
            <a:stCxn id="8" idx="2"/>
            <a:endCxn id="15" idx="0"/>
          </p:cNvCxnSpPr>
          <p:nvPr/>
        </p:nvCxnSpPr>
        <p:spPr>
          <a:xfrm flipH="1">
            <a:off x="4572389" y="3942276"/>
            <a:ext cx="1997242" cy="601083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/>
          <p:cNvCxnSpPr>
            <a:stCxn id="8" idx="2"/>
            <a:endCxn id="14" idx="0"/>
          </p:cNvCxnSpPr>
          <p:nvPr/>
        </p:nvCxnSpPr>
        <p:spPr>
          <a:xfrm>
            <a:off x="6569631" y="3942276"/>
            <a:ext cx="0" cy="597117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85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Map-Reduce</a:t>
            </a:r>
            <a:r>
              <a:rPr lang="de-DE" dirty="0" smtClean="0"/>
              <a:t> Beispiel (4) – </a:t>
            </a:r>
            <a:r>
              <a:rPr lang="de-DE" dirty="0" err="1" smtClean="0"/>
              <a:t>Reduce</a:t>
            </a:r>
            <a:r>
              <a:rPr lang="de-DE" dirty="0" smtClean="0"/>
              <a:t>-Phase</a:t>
            </a:r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457200" y="1433156"/>
            <a:ext cx="8229600" cy="1474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288E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Berechne für jede Wortliste die Summe</a:t>
            </a:r>
          </a:p>
          <a:p>
            <a:r>
              <a:rPr lang="de-DE" dirty="0" smtClean="0"/>
              <a:t>Für jede der Wortlisten wird eigener </a:t>
            </a:r>
            <a:r>
              <a:rPr lang="de-DE" dirty="0" err="1" smtClean="0"/>
              <a:t>Workprozess</a:t>
            </a:r>
            <a:r>
              <a:rPr lang="de-DE" dirty="0" smtClean="0"/>
              <a:t> gestartet</a:t>
            </a:r>
            <a:endParaRPr lang="de-DE" dirty="0"/>
          </a:p>
        </p:txBody>
      </p:sp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824656"/>
              </p:ext>
            </p:extLst>
          </p:nvPr>
        </p:nvGraphicFramePr>
        <p:xfrm>
          <a:off x="457200" y="3313952"/>
          <a:ext cx="1900984" cy="194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492"/>
                <a:gridCol w="950492"/>
              </a:tblGrid>
              <a:tr h="294301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Wortlisten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14016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der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7550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der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1, 1,</a:t>
                      </a:r>
                      <a:r>
                        <a:rPr lang="de-DE" sz="1400" baseline="0" dirty="0" smtClean="0"/>
                        <a:t> 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27391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die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27392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die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</a:tr>
              <a:tr h="310962"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...</a:t>
                      </a:r>
                      <a:endParaRPr lang="de-DE" sz="1400" dirty="0"/>
                    </a:p>
                  </a:txBody>
                  <a:tcPr marL="80264" marR="80264" marT="40132" marB="40132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Geschweifte Klammer rechts 4"/>
          <p:cNvSpPr/>
          <p:nvPr/>
        </p:nvSpPr>
        <p:spPr>
          <a:xfrm>
            <a:off x="2358184" y="3717759"/>
            <a:ext cx="300795" cy="4572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eschweifte Klammer rechts 21"/>
          <p:cNvSpPr/>
          <p:nvPr/>
        </p:nvSpPr>
        <p:spPr>
          <a:xfrm>
            <a:off x="2354168" y="4399551"/>
            <a:ext cx="300795" cy="4572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36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MDS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SMDS</Template>
  <TotalTime>0</TotalTime>
  <Words>482</Words>
  <Application>Microsoft Macintosh PowerPoint</Application>
  <PresentationFormat>Bildschirmpräsentation (4:3)</PresentationFormat>
  <Paragraphs>170</Paragraphs>
  <Slides>12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Calibri</vt:lpstr>
      <vt:lpstr>Courier</vt:lpstr>
      <vt:lpstr>Wingdings</vt:lpstr>
      <vt:lpstr>Arial</vt:lpstr>
      <vt:lpstr>SMDS</vt:lpstr>
      <vt:lpstr>Apache</vt:lpstr>
      <vt:lpstr>Agenda</vt:lpstr>
      <vt:lpstr>Motivation</vt:lpstr>
      <vt:lpstr>PowerPoint-Präsentation</vt:lpstr>
      <vt:lpstr>Grundlegendes Konzept: Map Reduce</vt:lpstr>
      <vt:lpstr>Map-Reduce Beispiel (1)</vt:lpstr>
      <vt:lpstr>Map-Reduce Beispiel (2) – Map-Phase</vt:lpstr>
      <vt:lpstr>Map-Reduce Beispiel (3) – Shuffle-Phase</vt:lpstr>
      <vt:lpstr>Map-Reduce Beispiel (4) – Reduce-Phase</vt:lpstr>
      <vt:lpstr>Apache Spark - Architektur</vt:lpstr>
      <vt:lpstr>Hadoop Distributed File System</vt:lpstr>
      <vt:lpstr>Resilient Distributed Datasets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julian</dc:creator>
  <cp:lastModifiedBy>Ein Microsoft Office-Anwender</cp:lastModifiedBy>
  <cp:revision>64</cp:revision>
  <dcterms:created xsi:type="dcterms:W3CDTF">2014-04-28T15:39:56Z</dcterms:created>
  <dcterms:modified xsi:type="dcterms:W3CDTF">2015-06-22T20:35:57Z</dcterms:modified>
</cp:coreProperties>
</file>